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5"/>
  </p:notesMasterIdLst>
  <p:handoutMasterIdLst>
    <p:handoutMasterId r:id="rId26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7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3B907-2152-0F16-C432-DE70D9DCF211}"/>
              </a:ext>
            </a:extLst>
          </p:cNvPr>
          <p:cNvCxnSpPr>
            <a:cxnSpLocks/>
          </p:cNvCxnSpPr>
          <p:nvPr/>
        </p:nvCxnSpPr>
        <p:spPr>
          <a:xfrm flipV="1">
            <a:off x="5806103" y="3156857"/>
            <a:ext cx="409640" cy="587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FC48DB-56F2-2779-5B94-70DF80EB3C4A}"/>
              </a:ext>
            </a:extLst>
          </p:cNvPr>
          <p:cNvCxnSpPr>
            <a:cxnSpLocks/>
          </p:cNvCxnSpPr>
          <p:nvPr/>
        </p:nvCxnSpPr>
        <p:spPr>
          <a:xfrm flipV="1">
            <a:off x="5808426" y="3419274"/>
            <a:ext cx="707148" cy="325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9EBD47-5E86-F089-6002-79C5F838AF50}"/>
              </a:ext>
            </a:extLst>
          </p:cNvPr>
          <p:cNvCxnSpPr>
            <a:cxnSpLocks/>
          </p:cNvCxnSpPr>
          <p:nvPr/>
        </p:nvCxnSpPr>
        <p:spPr>
          <a:xfrm>
            <a:off x="5805942" y="3744686"/>
            <a:ext cx="712117" cy="160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5F5A05E6-9FD9-312C-B224-4E04C6DBF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02" y="356507"/>
            <a:ext cx="4052098" cy="30749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183F039-E22C-D355-19DB-BEAFBB34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02" y="3505200"/>
            <a:ext cx="4052097" cy="3352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F52A1-2FD9-2E12-EEAB-7021060865BD}"/>
              </a:ext>
            </a:extLst>
          </p:cNvPr>
          <p:cNvSpPr txBox="1"/>
          <p:nvPr/>
        </p:nvSpPr>
        <p:spPr>
          <a:xfrm>
            <a:off x="3502528" y="34290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0E17-B053-FB76-B5D9-E3EF551BC994}"/>
              </a:ext>
            </a:extLst>
          </p:cNvPr>
          <p:cNvSpPr txBox="1"/>
          <p:nvPr/>
        </p:nvSpPr>
        <p:spPr>
          <a:xfrm>
            <a:off x="7288617" y="34290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Afledning</a:t>
            </a:r>
          </a:p>
        </p:txBody>
      </p: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45-F3F3-C24A-5FEB-1B797957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3580267" cy="4675188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Surface</a:t>
            </a:r>
          </a:p>
          <a:p>
            <a:pPr marL="0" indent="0">
              <a:buNone/>
            </a:pPr>
            <a:r>
              <a:rPr lang="da-DK" b="1" dirty="0" err="1"/>
              <a:t>Composition</a:t>
            </a:r>
            <a:r>
              <a:rPr lang="da-DK" dirty="0"/>
              <a:t>: Even split between all metals</a:t>
            </a:r>
          </a:p>
          <a:p>
            <a:pPr marL="0" indent="0">
              <a:buNone/>
            </a:pPr>
            <a:r>
              <a:rPr lang="da-DK" b="1" dirty="0" err="1"/>
              <a:t>Size</a:t>
            </a:r>
            <a:r>
              <a:rPr lang="da-DK" dirty="0"/>
              <a:t>: 1000x1000 surface</a:t>
            </a:r>
          </a:p>
          <a:p>
            <a:pPr marL="0" indent="0">
              <a:buNone/>
            </a:pPr>
            <a:r>
              <a:rPr lang="da-DK" b="1" dirty="0"/>
              <a:t>Runtime</a:t>
            </a:r>
            <a:r>
              <a:rPr lang="da-DK" dirty="0"/>
              <a:t>: 6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C5D72C-7425-88F7-6A16-9B85C396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7" y="1034143"/>
            <a:ext cx="755901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72" y="1036720"/>
            <a:ext cx="7555671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Even split between all metals, but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49727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04216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50522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406449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25358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FBA859-1FC3-BA4B-DF49-6ADBE9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48" y="1293289"/>
            <a:ext cx="6746422" cy="5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Including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F80BFBE-8B33-484F-05F3-F132C96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2" y="3381692"/>
            <a:ext cx="4379553" cy="3374234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2C2D55C-389E-2516-34CF-A96F4BB2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97" y="1353927"/>
            <a:ext cx="3505736" cy="2701000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CBB7DBB9-3210-DAA5-6768-418EBA45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28" y="4054927"/>
            <a:ext cx="3505734" cy="270099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DDA63E2-0F13-7EBA-D58D-781BCC5A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58" y="1236458"/>
            <a:ext cx="3505733" cy="270099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E9300C0-600B-DEFA-0EBB-DCE02A7E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059" y="4071256"/>
            <a:ext cx="3505734" cy="27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EE4B-5122-B746-AC47-2670F122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EE4E-C311-5353-BA33-AC0C20D0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Some</a:t>
            </a:r>
            <a:r>
              <a:rPr lang="da-DK" dirty="0"/>
              <a:t> factors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modeled by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  <a:p>
            <a:r>
              <a:rPr lang="da-DK" dirty="0" err="1"/>
              <a:t>Hysteresis</a:t>
            </a:r>
            <a:endParaRPr lang="da-DK" dirty="0"/>
          </a:p>
          <a:p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39766-DB12-2752-73AA-68047F2D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94E87-ACA1-5903-ED5B-EE994564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6116B2A-A210-A203-3462-A664B721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1727583"/>
            <a:ext cx="5948108" cy="4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6E62-301B-82D5-7EC1-21FC1A35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85F7-A4A6-66CA-0943-F55C64E4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New approach:</a:t>
            </a:r>
          </a:p>
          <a:p>
            <a:r>
              <a:rPr lang="da-DK" dirty="0"/>
              <a:t>New surface (clean)</a:t>
            </a:r>
          </a:p>
          <a:p>
            <a:r>
              <a:rPr lang="da-DK" dirty="0"/>
              <a:t>Set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Predict</a:t>
            </a:r>
            <a:r>
              <a:rPr lang="da-DK" dirty="0"/>
              <a:t> Delta G for all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Account</a:t>
            </a:r>
            <a:r>
              <a:rPr lang="da-DK" dirty="0"/>
              <a:t> for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Add</a:t>
            </a:r>
            <a:r>
              <a:rPr lang="da-DK" dirty="0"/>
              <a:t> bonus energy from </a:t>
            </a:r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r>
              <a:rPr lang="da-DK" dirty="0"/>
              <a:t> for each </a:t>
            </a:r>
            <a:r>
              <a:rPr lang="da-DK" dirty="0" err="1"/>
              <a:t>neighbour</a:t>
            </a:r>
            <a:endParaRPr lang="da-DK" dirty="0"/>
          </a:p>
          <a:p>
            <a:r>
              <a:rPr lang="da-DK" dirty="0" err="1"/>
              <a:t>Adsorb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&lt; 0</a:t>
            </a:r>
          </a:p>
          <a:p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&gt; </a:t>
            </a:r>
            <a:r>
              <a:rPr lang="da-DK" b="1" dirty="0" err="1"/>
              <a:t>Hysteresis</a:t>
            </a:r>
            <a:r>
              <a:rPr lang="da-DK" dirty="0"/>
              <a:t> energy </a:t>
            </a:r>
            <a:r>
              <a:rPr lang="da-DK" dirty="0" err="1"/>
              <a:t>barrier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79B0-484D-67D2-C9AB-81E5AC9B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464DA-14D1-B18B-175D-95138C78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388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FCB6-DBC7-ABF6-7BC5-CB45FA08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100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surface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289784-38BB-DD14-8098-6788E998D131}"/>
              </a:ext>
            </a:extLst>
          </p:cNvPr>
          <p:cNvCxnSpPr/>
          <p:nvPr/>
        </p:nvCxnSpPr>
        <p:spPr>
          <a:xfrm>
            <a:off x="2362200" y="3429000"/>
            <a:ext cx="0" cy="631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264D4C-E8A5-FD3A-5569-5A8C31BF0E27}"/>
              </a:ext>
            </a:extLst>
          </p:cNvPr>
          <p:cNvSpPr txBox="1"/>
          <p:nvPr/>
        </p:nvSpPr>
        <p:spPr>
          <a:xfrm>
            <a:off x="1010027" y="4217336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on-top sites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25F22E-4B7F-7827-A2C1-D0C216D86F6C}"/>
              </a:ext>
            </a:extLst>
          </p:cNvPr>
          <p:cNvSpPr txBox="1"/>
          <p:nvPr/>
        </p:nvSpPr>
        <p:spPr>
          <a:xfrm>
            <a:off x="1038881" y="4586668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</a:t>
            </a:r>
            <a:r>
              <a:rPr lang="da-DK" b="1" dirty="0" err="1"/>
              <a:t>hollow</a:t>
            </a:r>
            <a:r>
              <a:rPr lang="da-DK" b="1" dirty="0"/>
              <a:t> sites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4F21B-D86D-DB71-169D-C0111BEAA1A4}"/>
              </a:ext>
            </a:extLst>
          </p:cNvPr>
          <p:cNvCxnSpPr>
            <a:cxnSpLocks/>
          </p:cNvCxnSpPr>
          <p:nvPr/>
        </p:nvCxnSpPr>
        <p:spPr>
          <a:xfrm>
            <a:off x="4641149" y="4629429"/>
            <a:ext cx="60576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0" t="6112" r="5512" b="7459"/>
          <a:stretch/>
        </p:blipFill>
        <p:spPr>
          <a:xfrm rot="5400000">
            <a:off x="9396" y="1958030"/>
            <a:ext cx="5344148" cy="3967295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64C077C-403D-7B7F-3A70-A430DE56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5" t="3239" r="35219" b="6179"/>
          <a:stretch/>
        </p:blipFill>
        <p:spPr>
          <a:xfrm rot="5400000">
            <a:off x="5736796" y="939978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683</Words>
  <Application>Microsoft Macintosh PowerPoint</Application>
  <PresentationFormat>Widescreen</PresentationFormat>
  <Paragraphs>190</Paragraphs>
  <Slides>23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Energies -&gt; CVs</vt:lpstr>
      <vt:lpstr>Energies -&gt; CVs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Simulating adsorbtion while varying voltage</vt:lpstr>
      <vt:lpstr>Simulating adsorbtion while varying voltage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2023-01-11T09:20:25Z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